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6" r:id="rId2"/>
    <p:sldId id="257" r:id="rId3"/>
    <p:sldId id="258" r:id="rId4"/>
    <p:sldId id="260" r:id="rId5"/>
    <p:sldId id="262" r:id="rId6"/>
    <p:sldId id="263" r:id="rId7"/>
    <p:sldId id="264" r:id="rId8"/>
    <p:sldId id="265" r:id="rId9"/>
    <p:sldId id="266" r:id="rId10"/>
    <p:sldId id="267" r:id="rId11"/>
    <p:sldId id="268" r:id="rId12"/>
    <p:sldId id="275" r:id="rId13"/>
    <p:sldId id="278" r:id="rId14"/>
    <p:sldId id="279" r:id="rId15"/>
    <p:sldId id="276" r:id="rId16"/>
    <p:sldId id="269" r:id="rId17"/>
    <p:sldId id="273" r:id="rId18"/>
    <p:sldId id="270"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9ADBA7-BAD6-49C7-BCDE-09C54074373E}" type="datetimeFigureOut">
              <a:rPr lang="en-US" smtClean="0"/>
              <a:pPr/>
              <a:t>5/23/2013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3E7A07-9961-4E98-90FE-9915FF3EEE33}" type="slidenum">
              <a:rPr lang="en-US" smtClean="0"/>
              <a:pPr/>
              <a:t>‹#›</a:t>
            </a:fld>
            <a:endParaRPr lang="en-US"/>
          </a:p>
        </p:txBody>
      </p:sp>
    </p:spTree>
    <p:extLst>
      <p:ext uri="{BB962C8B-B14F-4D97-AF65-F5344CB8AC3E}">
        <p14:creationId xmlns:p14="http://schemas.microsoft.com/office/powerpoint/2010/main" val="31917714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9F7DAE3-FD84-4C9B-864F-75C1E2A3A2E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F7DAE3-FD84-4C9B-864F-75C1E2A3A2E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F7DAE3-FD84-4C9B-864F-75C1E2A3A2E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F7DAE3-FD84-4C9B-864F-75C1E2A3A2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89E672F-EC28-4807-8B20-AEE1FC319AF4}" type="datetimeFigureOut">
              <a:rPr lang="en-US" smtClean="0"/>
              <a:pPr/>
              <a:t>5/23/2013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F7DAE3-FD84-4C9B-864F-75C1E2A3A2E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9E672F-EC28-4807-8B20-AEE1FC319AF4}" type="datetimeFigureOut">
              <a:rPr lang="en-US" smtClean="0"/>
              <a:pPr/>
              <a:t>5/23/2013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9F7DAE3-FD84-4C9B-864F-75C1E2A3A2E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943088" cy="1143000"/>
          </a:xfrm>
        </p:spPr>
        <p:txBody>
          <a:bodyPr>
            <a:normAutofit fontScale="90000"/>
          </a:bodyPr>
          <a:lstStyle/>
          <a:p>
            <a:r>
              <a:rPr lang="en-US" b="1" dirty="0"/>
              <a:t>Examination Department, BCPS</a:t>
            </a:r>
            <a:r>
              <a:rPr lang="en-US" dirty="0"/>
              <a:t/>
            </a:r>
            <a:br>
              <a:rPr lang="en-US" dirty="0"/>
            </a:br>
            <a:endParaRPr lang="en-US" dirty="0"/>
          </a:p>
        </p:txBody>
      </p:sp>
      <p:sp>
        <p:nvSpPr>
          <p:cNvPr id="3" name="Subtitle 2"/>
          <p:cNvSpPr>
            <a:spLocks noGrp="1"/>
          </p:cNvSpPr>
          <p:nvPr>
            <p:ph idx="1"/>
          </p:nvPr>
        </p:nvSpPr>
        <p:spPr>
          <a:xfrm>
            <a:off x="1341120" y="2362200"/>
            <a:ext cx="7498080" cy="1219200"/>
          </a:xfrm>
        </p:spPr>
        <p:txBody>
          <a:bodyPr>
            <a:normAutofit fontScale="77500" lnSpcReduction="20000"/>
          </a:bodyPr>
          <a:lstStyle/>
          <a:p>
            <a:pPr>
              <a:buNone/>
            </a:pPr>
            <a:r>
              <a:rPr lang="en-US" sz="4400" b="1" dirty="0" smtClean="0"/>
              <a:t>Topic: </a:t>
            </a:r>
          </a:p>
          <a:p>
            <a:pPr>
              <a:buNone/>
            </a:pPr>
            <a:r>
              <a:rPr lang="en-US" sz="4400" b="1" dirty="0" smtClean="0"/>
              <a:t>FCPS II Written Script Assessment</a:t>
            </a:r>
            <a:endParaRPr lang="en-US" dirty="0"/>
          </a:p>
        </p:txBody>
      </p:sp>
      <p:sp>
        <p:nvSpPr>
          <p:cNvPr id="4" name="Rectangle 3"/>
          <p:cNvSpPr/>
          <p:nvPr/>
        </p:nvSpPr>
        <p:spPr>
          <a:xfrm>
            <a:off x="3657600" y="4495800"/>
            <a:ext cx="5181600" cy="1200329"/>
          </a:xfrm>
          <a:prstGeom prst="rect">
            <a:avLst/>
          </a:prstGeom>
        </p:spPr>
        <p:txBody>
          <a:bodyPr wrap="square">
            <a:spAutoFit/>
          </a:bodyPr>
          <a:lstStyle/>
          <a:p>
            <a:pPr>
              <a:buNone/>
            </a:pPr>
            <a:endParaRPr lang="en-US" sz="2400" dirty="0"/>
          </a:p>
          <a:p>
            <a:pPr>
              <a:buNone/>
            </a:pPr>
            <a:r>
              <a:rPr lang="en-US" sz="2400" b="1" dirty="0" smtClean="0"/>
              <a:t>Professor </a:t>
            </a:r>
            <a:r>
              <a:rPr lang="en-US" sz="2400" b="1" dirty="0" err="1"/>
              <a:t>Quazi</a:t>
            </a:r>
            <a:r>
              <a:rPr lang="en-US" sz="2400" b="1" dirty="0"/>
              <a:t> </a:t>
            </a:r>
            <a:r>
              <a:rPr lang="en-US" sz="2400" b="1" dirty="0" smtClean="0"/>
              <a:t> </a:t>
            </a:r>
            <a:r>
              <a:rPr lang="en-US" sz="2400" b="1" dirty="0" err="1" smtClean="0"/>
              <a:t>Tarikul</a:t>
            </a:r>
            <a:r>
              <a:rPr lang="en-US" sz="2400" b="1" dirty="0" smtClean="0"/>
              <a:t> </a:t>
            </a:r>
            <a:r>
              <a:rPr lang="en-US" sz="2400" b="1" dirty="0"/>
              <a:t>Islam</a:t>
            </a:r>
          </a:p>
          <a:p>
            <a:pPr>
              <a:buNone/>
            </a:pPr>
            <a:r>
              <a:rPr lang="en-US" sz="2400" dirty="0" smtClean="0"/>
              <a:t>Controller </a:t>
            </a:r>
            <a:r>
              <a:rPr lang="en-US" sz="2400" dirty="0"/>
              <a:t>of Examination, BCPS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Examples</a:t>
            </a:r>
            <a:r>
              <a:rPr lang="en-US" b="1"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Written				=	16</a:t>
            </a:r>
          </a:p>
          <a:p>
            <a:r>
              <a:rPr lang="en-US" dirty="0"/>
              <a:t>Clinical:	</a:t>
            </a:r>
          </a:p>
          <a:p>
            <a:pPr>
              <a:buNone/>
            </a:pPr>
            <a:r>
              <a:rPr lang="en-US" dirty="0" smtClean="0"/>
              <a:t>	Short </a:t>
            </a:r>
            <a:r>
              <a:rPr lang="en-US" dirty="0"/>
              <a:t>Case + Long Case	=	</a:t>
            </a:r>
            <a:r>
              <a:rPr lang="en-US" dirty="0" smtClean="0"/>
              <a:t>12.5</a:t>
            </a:r>
            <a:endParaRPr lang="en-US" dirty="0"/>
          </a:p>
          <a:p>
            <a:r>
              <a:rPr lang="en-US" dirty="0" smtClean="0"/>
              <a:t>OSPE </a:t>
            </a:r>
            <a:r>
              <a:rPr lang="en-US" dirty="0"/>
              <a:t>+ Oral			=	17</a:t>
            </a:r>
          </a:p>
          <a:p>
            <a:pPr lvl="1">
              <a:buNone/>
            </a:pPr>
            <a:r>
              <a:rPr lang="en-US" b="1" dirty="0" smtClean="0"/>
              <a:t>							</a:t>
            </a:r>
            <a:r>
              <a:rPr lang="en-US" b="1" dirty="0" smtClean="0">
                <a:solidFill>
                  <a:srgbClr val="FF0000"/>
                </a:solidFill>
              </a:rPr>
              <a:t>45.5 Fail</a:t>
            </a:r>
            <a:endParaRPr lang="en-US" dirty="0">
              <a:solidFill>
                <a:srgbClr val="FF0000"/>
              </a:solidFill>
            </a:endParaRPr>
          </a:p>
          <a:p>
            <a:pPr lvl="0"/>
            <a:r>
              <a:rPr lang="en-US" dirty="0"/>
              <a:t>Written				=	13</a:t>
            </a:r>
          </a:p>
          <a:p>
            <a:r>
              <a:rPr lang="en-US" dirty="0"/>
              <a:t>Clinical:	</a:t>
            </a:r>
          </a:p>
          <a:p>
            <a:pPr>
              <a:buNone/>
            </a:pPr>
            <a:r>
              <a:rPr lang="en-US" dirty="0" smtClean="0"/>
              <a:t>	Short </a:t>
            </a:r>
            <a:r>
              <a:rPr lang="en-US" dirty="0"/>
              <a:t>Case + Long Case	=	16</a:t>
            </a:r>
          </a:p>
          <a:p>
            <a:r>
              <a:rPr lang="en-US" dirty="0" smtClean="0"/>
              <a:t>OSPE </a:t>
            </a:r>
            <a:r>
              <a:rPr lang="en-US" dirty="0"/>
              <a:t>+ Oral			=	14.4</a:t>
            </a:r>
          </a:p>
          <a:p>
            <a:pPr>
              <a:buNone/>
            </a:pPr>
            <a:r>
              <a:rPr lang="en-US" dirty="0" smtClean="0"/>
              <a:t>	</a:t>
            </a:r>
            <a:r>
              <a:rPr lang="en-US" dirty="0"/>
              <a:t>						</a:t>
            </a:r>
            <a:r>
              <a:rPr lang="en-US" b="1" dirty="0">
                <a:solidFill>
                  <a:srgbClr val="FF0000"/>
                </a:solidFill>
              </a:rPr>
              <a:t>43.4	Fail</a:t>
            </a:r>
            <a:endParaRPr lang="en-US" dirty="0">
              <a:solidFill>
                <a:srgbClr val="FF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a:t/>
            </a:r>
            <a:br>
              <a:rPr lang="en-US" sz="3100" b="1" dirty="0"/>
            </a:br>
            <a:r>
              <a:rPr lang="en-US" sz="4400" b="1" dirty="0" smtClean="0">
                <a:effectLst/>
              </a:rPr>
              <a:t>Your </a:t>
            </a:r>
            <a:r>
              <a:rPr lang="en-US" sz="4400" b="1" dirty="0">
                <a:effectLst/>
              </a:rPr>
              <a:t>Script (individual</a:t>
            </a:r>
            <a:r>
              <a:rPr lang="en-US" sz="4400" b="1" dirty="0" smtClean="0">
                <a:effectLst/>
              </a:rPr>
              <a:t>):</a:t>
            </a:r>
            <a:r>
              <a:rPr lang="en-US" sz="4400" dirty="0">
                <a:effectLst/>
              </a:rPr>
              <a:t/>
            </a:r>
            <a:br>
              <a:rPr lang="en-US" sz="4400" dirty="0">
                <a:effectLst/>
              </a:rPr>
            </a:br>
            <a:endParaRPr lang="en-US" sz="4400" dirty="0">
              <a:effectLst/>
            </a:endParaRPr>
          </a:p>
        </p:txBody>
      </p:sp>
      <p:sp>
        <p:nvSpPr>
          <p:cNvPr id="3" name="Content Placeholder 2"/>
          <p:cNvSpPr>
            <a:spLocks noGrp="1"/>
          </p:cNvSpPr>
          <p:nvPr>
            <p:ph idx="1"/>
          </p:nvPr>
        </p:nvSpPr>
        <p:spPr>
          <a:xfrm>
            <a:off x="1219200" y="1447800"/>
            <a:ext cx="7498080" cy="4800600"/>
          </a:xfrm>
        </p:spPr>
        <p:txBody>
          <a:bodyPr>
            <a:normAutofit/>
          </a:bodyPr>
          <a:lstStyle/>
          <a:p>
            <a:pPr algn="just"/>
            <a:r>
              <a:rPr lang="en-US" sz="3600" dirty="0" smtClean="0">
                <a:solidFill>
                  <a:schemeClr val="tx2">
                    <a:lumMod val="75000"/>
                  </a:schemeClr>
                </a:solidFill>
              </a:rPr>
              <a:t>It may or may not affect the total grade of written result: (Total 104 were enrolled before)</a:t>
            </a:r>
          </a:p>
          <a:p>
            <a:pPr algn="just"/>
            <a:endParaRPr lang="en-US" sz="3600" dirty="0" smtClean="0">
              <a:solidFill>
                <a:schemeClr val="tx2">
                  <a:lumMod val="75000"/>
                </a:schemeClr>
              </a:solidFill>
            </a:endParaRPr>
          </a:p>
          <a:p>
            <a:pPr algn="just"/>
            <a:r>
              <a:rPr lang="en-US" sz="3600" dirty="0">
                <a:solidFill>
                  <a:schemeClr val="tx2">
                    <a:lumMod val="75000"/>
                  </a:schemeClr>
                </a:solidFill>
              </a:rPr>
              <a:t>From July 2013, 112 marks (14-grade) will be enrolled for next </a:t>
            </a:r>
            <a:r>
              <a:rPr lang="en-US" sz="3600" dirty="0" smtClean="0">
                <a:solidFill>
                  <a:schemeClr val="tx2">
                    <a:lumMod val="75000"/>
                  </a:schemeClr>
                </a:solidFill>
              </a:rPr>
              <a:t>step of examination.</a:t>
            </a:r>
          </a:p>
          <a:p>
            <a:endParaRPr lang="en-US" sz="3600" dirty="0">
              <a:solidFill>
                <a:schemeClr val="tx2">
                  <a:lumMod val="75000"/>
                </a:schemeClr>
              </a:solidFill>
            </a:endParaRPr>
          </a:p>
          <a:p>
            <a:endParaRPr lang="en-US" sz="3600" dirty="0" smtClean="0">
              <a:solidFill>
                <a:schemeClr val="tx2">
                  <a:lumMod val="75000"/>
                </a:schemeClr>
              </a:solidFill>
            </a:endParaRPr>
          </a:p>
          <a:p>
            <a:endParaRPr lang="en-US" sz="3600" dirty="0" smtClean="0">
              <a:solidFill>
                <a:schemeClr val="tx2">
                  <a:lumMod val="75000"/>
                </a:schemeClr>
              </a:solidFill>
            </a:endParaRPr>
          </a:p>
          <a:p>
            <a:pPr>
              <a:buNone/>
            </a:pPr>
            <a:endParaRPr lang="en-US" sz="3600"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944562"/>
          </a:xfrm>
        </p:spPr>
        <p:txBody>
          <a:bodyPr>
            <a:noAutofit/>
          </a:bodyPr>
          <a:lstStyle/>
          <a:p>
            <a:r>
              <a:rPr lang="en-US" sz="3600" b="1" dirty="0" smtClean="0">
                <a:effectLst/>
              </a:rPr>
              <a:t>Guidelines for Assessment of Written Scripts</a:t>
            </a:r>
            <a:endParaRPr lang="en-US" sz="3600" b="1" dirty="0">
              <a:effectLst/>
            </a:endParaRPr>
          </a:p>
        </p:txBody>
      </p:sp>
      <p:sp>
        <p:nvSpPr>
          <p:cNvPr id="3" name="Content Placeholder 2"/>
          <p:cNvSpPr>
            <a:spLocks noGrp="1"/>
          </p:cNvSpPr>
          <p:nvPr>
            <p:ph idx="1"/>
          </p:nvPr>
        </p:nvSpPr>
        <p:spPr>
          <a:xfrm>
            <a:off x="990600" y="1295400"/>
            <a:ext cx="8001000" cy="5486400"/>
          </a:xfrm>
        </p:spPr>
        <p:txBody>
          <a:bodyPr>
            <a:normAutofit lnSpcReduction="10000"/>
          </a:bodyPr>
          <a:lstStyle/>
          <a:p>
            <a:pPr marL="596646" indent="-514350">
              <a:buFont typeface="+mj-lt"/>
              <a:buAutoNum type="arabicPeriod"/>
            </a:pPr>
            <a:r>
              <a:rPr lang="en-US" sz="2800" dirty="0" smtClean="0"/>
              <a:t>The Answer scripts are to be assessed in light of </a:t>
            </a:r>
            <a:r>
              <a:rPr lang="en-US" sz="2800" b="1" dirty="0" smtClean="0"/>
              <a:t>standard</a:t>
            </a:r>
            <a:r>
              <a:rPr lang="en-US" sz="2800" dirty="0" smtClean="0"/>
              <a:t> </a:t>
            </a:r>
            <a:r>
              <a:rPr lang="en-US" sz="2800" b="1" dirty="0" smtClean="0"/>
              <a:t>response scheme</a:t>
            </a:r>
            <a:r>
              <a:rPr lang="en-US" sz="2800" dirty="0" smtClean="0"/>
              <a:t> constructed by a panel of subject matter specialists (Moderator). </a:t>
            </a:r>
          </a:p>
          <a:p>
            <a:pPr marL="596646" indent="-514350">
              <a:buFont typeface="+mj-lt"/>
              <a:buAutoNum type="arabicPeriod"/>
            </a:pPr>
            <a:r>
              <a:rPr lang="en-US" sz="2800" dirty="0" smtClean="0"/>
              <a:t>The Examiners are to go through the provided standard response scheme before assessing the scripts.</a:t>
            </a:r>
          </a:p>
          <a:p>
            <a:pPr marL="596646" indent="-514350">
              <a:buFont typeface="+mj-lt"/>
              <a:buAutoNum type="arabicPeriod"/>
            </a:pPr>
            <a:r>
              <a:rPr lang="en-US" sz="2800" dirty="0" smtClean="0"/>
              <a:t>In </a:t>
            </a:r>
            <a:r>
              <a:rPr lang="en-US" sz="2800" dirty="0"/>
              <a:t>case an Examiner considers inclusion/ exclusion of some other essentials/nonessentials not included / excluded originally designed response scheme. If the script assessor may discuss it with the moderators for modification: the change may be introduced with prior endorsement</a:t>
            </a:r>
            <a:r>
              <a:rPr 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fontScale="90000"/>
          </a:bodyPr>
          <a:lstStyle/>
          <a:p>
            <a:r>
              <a:rPr lang="en-US" b="1" dirty="0" smtClean="0">
                <a:effectLst/>
              </a:rPr>
              <a:t>Guidelines for Assessment of Written Scripts</a:t>
            </a:r>
            <a:endParaRPr lang="en-US" b="1" dirty="0">
              <a:effectLst/>
            </a:endParaRPr>
          </a:p>
        </p:txBody>
      </p:sp>
      <p:sp>
        <p:nvSpPr>
          <p:cNvPr id="3" name="Content Placeholder 2"/>
          <p:cNvSpPr>
            <a:spLocks noGrp="1"/>
          </p:cNvSpPr>
          <p:nvPr>
            <p:ph idx="1"/>
          </p:nvPr>
        </p:nvSpPr>
        <p:spPr>
          <a:xfrm>
            <a:off x="1435608" y="1524000"/>
            <a:ext cx="7479792" cy="5105400"/>
          </a:xfrm>
        </p:spPr>
        <p:txBody>
          <a:bodyPr>
            <a:normAutofit fontScale="92500" lnSpcReduction="20000"/>
          </a:bodyPr>
          <a:lstStyle/>
          <a:p>
            <a:pPr marL="596646" indent="-514350">
              <a:buFont typeface="+mj-lt"/>
              <a:buAutoNum type="arabicPeriod" startAt="4"/>
            </a:pPr>
            <a:r>
              <a:rPr lang="en-US" sz="2600" dirty="0" smtClean="0"/>
              <a:t>Each response to a question is to be assessed component-by-component outlined in the standard response scheme and marks are to be awarded accordingly i.e. component by component.</a:t>
            </a:r>
          </a:p>
          <a:p>
            <a:pPr marL="596646" indent="-514350">
              <a:buFont typeface="+mj-lt"/>
              <a:buAutoNum type="arabicPeriod" startAt="4"/>
            </a:pPr>
            <a:r>
              <a:rPr lang="en-US" sz="2600" dirty="0" smtClean="0"/>
              <a:t>Marks </a:t>
            </a:r>
            <a:r>
              <a:rPr lang="en-US" sz="2600" dirty="0"/>
              <a:t>awarded to each component including ‘zero’ </a:t>
            </a:r>
            <a:r>
              <a:rPr lang="en-US" sz="2600" dirty="0">
                <a:solidFill>
                  <a:srgbClr val="FF0000"/>
                </a:solidFill>
              </a:rPr>
              <a:t>are to be noted</a:t>
            </a:r>
            <a:r>
              <a:rPr lang="en-US" sz="2600" dirty="0"/>
              <a:t> on the left-hand margin of the response/non-response with green ink. Total marks awarded to the whole question </a:t>
            </a:r>
            <a:r>
              <a:rPr lang="en-US" sz="2600" dirty="0">
                <a:solidFill>
                  <a:srgbClr val="FF0000"/>
                </a:solidFill>
              </a:rPr>
              <a:t>are to be posted </a:t>
            </a:r>
            <a:r>
              <a:rPr lang="en-US" sz="2600" dirty="0"/>
              <a:t>in the provided mark-sheet</a:t>
            </a:r>
            <a:r>
              <a:rPr lang="en-US" sz="2600" dirty="0" smtClean="0"/>
              <a:t>.</a:t>
            </a:r>
            <a:endParaRPr lang="en-US" sz="2600" dirty="0"/>
          </a:p>
          <a:p>
            <a:pPr marL="596646" indent="-514350">
              <a:buFont typeface="+mj-lt"/>
              <a:buAutoNum type="arabicPeriod" startAt="4"/>
            </a:pPr>
            <a:r>
              <a:rPr lang="en-US" sz="2600" dirty="0" smtClean="0"/>
              <a:t>If </a:t>
            </a:r>
            <a:r>
              <a:rPr lang="en-US" sz="2600" dirty="0"/>
              <a:t>you are not provided with a standard response scheme (where number of examinees are small). You are expected to construct your own standard response scheme prior to assessing the scripts and submit it to the examination department as a reference</a:t>
            </a:r>
            <a:r>
              <a:rPr lang="en-US" sz="2600" dirty="0" smtClean="0"/>
              <a:t>.</a:t>
            </a: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Guidelines for Assessment of Written Scripts</a:t>
            </a:r>
            <a:endParaRPr lang="en-US" b="1" dirty="0">
              <a:effectLst/>
            </a:endParaRPr>
          </a:p>
        </p:txBody>
      </p:sp>
      <p:sp>
        <p:nvSpPr>
          <p:cNvPr id="3" name="Content Placeholder 2"/>
          <p:cNvSpPr>
            <a:spLocks noGrp="1"/>
          </p:cNvSpPr>
          <p:nvPr>
            <p:ph idx="1"/>
          </p:nvPr>
        </p:nvSpPr>
        <p:spPr>
          <a:xfrm>
            <a:off x="1435608" y="1676400"/>
            <a:ext cx="7498080" cy="4572000"/>
          </a:xfrm>
        </p:spPr>
        <p:txBody>
          <a:bodyPr>
            <a:normAutofit fontScale="40000" lnSpcReduction="20000"/>
          </a:bodyPr>
          <a:lstStyle/>
          <a:p>
            <a:pPr>
              <a:buNone/>
            </a:pPr>
            <a:endParaRPr lang="en-US" sz="5600" b="1" dirty="0" smtClean="0"/>
          </a:p>
          <a:p>
            <a:pPr>
              <a:buNone/>
            </a:pPr>
            <a:r>
              <a:rPr lang="en-US" sz="5600" b="1" dirty="0" smtClean="0"/>
              <a:t>NOTE : Recoverable border line mark will be 14 grade. Less than 14 grade will be considered as clear fail.</a:t>
            </a:r>
            <a:endParaRPr lang="en-US" sz="5600" dirty="0" smtClean="0"/>
          </a:p>
          <a:p>
            <a:pPr>
              <a:buNone/>
            </a:pPr>
            <a:endParaRPr lang="en-US" sz="400" dirty="0" smtClean="0"/>
          </a:p>
          <a:p>
            <a:pPr>
              <a:buNone/>
            </a:pPr>
            <a:r>
              <a:rPr lang="en-US" sz="5600" i="1" dirty="0" smtClean="0"/>
              <a:t>	</a:t>
            </a:r>
          </a:p>
          <a:p>
            <a:pPr>
              <a:buNone/>
            </a:pPr>
            <a:r>
              <a:rPr lang="en-US" sz="7000" i="1" dirty="0" smtClean="0"/>
              <a:t>Apology : This change of marking scheme is likely to bring some extra stress and demand on time to the respected examiners. </a:t>
            </a:r>
          </a:p>
          <a:p>
            <a:pPr>
              <a:buNone/>
            </a:pPr>
            <a:r>
              <a:rPr lang="en-US" sz="7000" i="1" dirty="0" smtClean="0"/>
              <a:t>We expect that familiarity will soon be developed to make the task more reflexive.</a:t>
            </a:r>
            <a:r>
              <a:rPr lang="en-US" sz="7000" dirty="0" smtClean="0"/>
              <a:t> </a:t>
            </a:r>
          </a:p>
          <a:p>
            <a:pPr>
              <a:buNone/>
            </a:pPr>
            <a:endParaRPr lang="en-US" sz="7000" dirty="0"/>
          </a:p>
          <a:p>
            <a:pPr>
              <a:buNone/>
            </a:pPr>
            <a:r>
              <a:rPr lang="en-US" sz="7000" dirty="0" smtClean="0"/>
              <a:t>Thank you for earnest support.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FCPS-II Script\scan0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990600" y="0"/>
            <a:ext cx="6477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Regarding Written Script:</a:t>
            </a:r>
            <a:endParaRPr lang="en-US" dirty="0">
              <a:effectLst/>
            </a:endParaRPr>
          </a:p>
        </p:txBody>
      </p:sp>
      <p:sp>
        <p:nvSpPr>
          <p:cNvPr id="7" name="Content Placeholder 6"/>
          <p:cNvSpPr>
            <a:spLocks noGrp="1"/>
          </p:cNvSpPr>
          <p:nvPr>
            <p:ph idx="1"/>
          </p:nvPr>
        </p:nvSpPr>
        <p:spPr>
          <a:xfrm>
            <a:off x="1435608" y="1600200"/>
            <a:ext cx="7498080" cy="4648200"/>
          </a:xfrm>
        </p:spPr>
        <p:txBody>
          <a:bodyPr/>
          <a:lstStyle/>
          <a:p>
            <a:pPr algn="just"/>
            <a:r>
              <a:rPr lang="en-US" dirty="0"/>
              <a:t>In many occasion candidates apply for reassessment of written script </a:t>
            </a:r>
            <a:r>
              <a:rPr lang="en-US" dirty="0">
                <a:solidFill>
                  <a:srgbClr val="FF0000"/>
                </a:solidFill>
              </a:rPr>
              <a:t>so please put your total marks on the top of script</a:t>
            </a:r>
            <a:r>
              <a:rPr lang="en-US" dirty="0"/>
              <a:t> (component wise) </a:t>
            </a:r>
            <a:r>
              <a:rPr lang="en-US" dirty="0" smtClean="0"/>
              <a:t>and </a:t>
            </a:r>
            <a:r>
              <a:rPr lang="en-US" dirty="0"/>
              <a:t>signature before posting the mark in the mark sheet.</a:t>
            </a:r>
          </a:p>
          <a:p>
            <a:endParaRPr lang="en-US" dirty="0"/>
          </a:p>
        </p:txBody>
      </p:sp>
      <p:sp>
        <p:nvSpPr>
          <p:cNvPr id="6" name="Title 1"/>
          <p:cNvSpPr txBox="1">
            <a:spLocks/>
          </p:cNvSpPr>
          <p:nvPr/>
        </p:nvSpPr>
        <p:spPr>
          <a:xfrm>
            <a:off x="304800" y="2133600"/>
            <a:ext cx="8229600" cy="2057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kumimoji="0" lang="en-US"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Example:</a:t>
            </a:r>
            <a:endParaRPr lang="en-US" sz="4800" dirty="0"/>
          </a:p>
        </p:txBody>
      </p:sp>
      <p:graphicFrame>
        <p:nvGraphicFramePr>
          <p:cNvPr id="4" name="Content Placeholder 3"/>
          <p:cNvGraphicFramePr>
            <a:graphicFrameLocks/>
          </p:cNvGraphicFramePr>
          <p:nvPr>
            <p:extLst>
              <p:ext uri="{D42A27DB-BD31-4B8C-83A1-F6EECF244321}">
                <p14:modId xmlns:p14="http://schemas.microsoft.com/office/powerpoint/2010/main" val="338200386"/>
              </p:ext>
            </p:extLst>
          </p:nvPr>
        </p:nvGraphicFramePr>
        <p:xfrm>
          <a:off x="1219200" y="2209800"/>
          <a:ext cx="7696203" cy="3335528"/>
        </p:xfrm>
        <a:graphic>
          <a:graphicData uri="http://schemas.openxmlformats.org/drawingml/2006/table">
            <a:tbl>
              <a:tblPr/>
              <a:tblGrid>
                <a:gridCol w="800970"/>
                <a:gridCol w="800970"/>
                <a:gridCol w="800149"/>
                <a:gridCol w="800149"/>
                <a:gridCol w="800149"/>
                <a:gridCol w="800149"/>
                <a:gridCol w="800149"/>
                <a:gridCol w="690180"/>
                <a:gridCol w="738599"/>
                <a:gridCol w="664739"/>
              </a:tblGrid>
              <a:tr h="482600">
                <a:tc gridSpan="4">
                  <a:txBody>
                    <a:bodyPr/>
                    <a:lstStyle/>
                    <a:p>
                      <a:pPr marL="0" marR="0" algn="ctr">
                        <a:lnSpc>
                          <a:spcPct val="115000"/>
                        </a:lnSpc>
                        <a:spcBef>
                          <a:spcPts val="0"/>
                        </a:spcBef>
                        <a:spcAft>
                          <a:spcPts val="0"/>
                        </a:spcAft>
                      </a:pPr>
                      <a:r>
                        <a:rPr lang="en-US" sz="1400" b="1" dirty="0">
                          <a:latin typeface="Calibri"/>
                          <a:ea typeface="Calibri"/>
                          <a:cs typeface="Times New Roman"/>
                        </a:rPr>
                        <a:t>Paper-I</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Calibri"/>
                          <a:ea typeface="Calibri"/>
                          <a:cs typeface="Times New Roman"/>
                        </a:rPr>
                        <a:t>Paper-II</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dirty="0">
                          <a:latin typeface="Calibri"/>
                          <a:ea typeface="Calibri"/>
                          <a:cs typeface="Times New Roman"/>
                        </a:rPr>
                        <a:t>Grand Total</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a:latin typeface="Calibri"/>
                          <a:ea typeface="Calibri"/>
                          <a:cs typeface="Times New Roman"/>
                        </a:rPr>
                        <a:t>Grade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400">
                          <a:latin typeface="Calibri"/>
                          <a:ea typeface="Calibri"/>
                          <a:cs typeface="Times New Roman"/>
                        </a:rPr>
                        <a:t>Q1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Q2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Q3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Q4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Q1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Q2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Q3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Q4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82600">
                <a:tc>
                  <a:txBody>
                    <a:bodyPr/>
                    <a:lstStyle/>
                    <a:p>
                      <a:pPr marL="0" marR="0" algn="ctr">
                        <a:lnSpc>
                          <a:spcPct val="115000"/>
                        </a:lnSpc>
                        <a:spcBef>
                          <a:spcPts val="0"/>
                        </a:spcBef>
                        <a:spcAft>
                          <a:spcPts val="0"/>
                        </a:spcAft>
                      </a:pPr>
                      <a:r>
                        <a:rPr lang="en-US" sz="1400" dirty="0">
                          <a:solidFill>
                            <a:srgbClr val="FF0000"/>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Calibri"/>
                          <a:cs typeface="Times New Roman"/>
                        </a:rPr>
                        <a:t>106</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13.25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115000"/>
                        </a:lnSpc>
                        <a:spcBef>
                          <a:spcPts val="0"/>
                        </a:spcBef>
                        <a:spcAft>
                          <a:spcPts val="0"/>
                        </a:spcAft>
                      </a:pPr>
                      <a:r>
                        <a:rPr lang="en-US" sz="1400" dirty="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Calibri"/>
                          <a:cs typeface="Times New Roman"/>
                        </a:rPr>
                        <a:t>108</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13.5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115000"/>
                        </a:lnSpc>
                        <a:spcBef>
                          <a:spcPts val="0"/>
                        </a:spcBef>
                        <a:spcAft>
                          <a:spcPts val="0"/>
                        </a:spcAft>
                      </a:pPr>
                      <a:r>
                        <a:rPr lang="en-US" sz="1400" dirty="0">
                          <a:solidFill>
                            <a:srgbClr val="FF0000"/>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Calibri"/>
                          <a:cs typeface="Times New Roman"/>
                        </a:rPr>
                        <a:t>104</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13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13</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13</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12</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12</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112</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14</a:t>
                      </a:r>
                    </a:p>
                    <a:p>
                      <a:pPr marL="0" marR="0" algn="ctr">
                        <a:lnSpc>
                          <a:spcPct val="115000"/>
                        </a:lnSpc>
                        <a:spcBef>
                          <a:spcPts val="0"/>
                        </a:spcBef>
                        <a:spcAft>
                          <a:spcPts val="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12</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8</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18</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FF0000"/>
                          </a:solidFill>
                          <a:latin typeface="Calibri"/>
                          <a:ea typeface="Calibri"/>
                          <a:cs typeface="Times New Roman"/>
                        </a:rPr>
                        <a:t>10</a:t>
                      </a:r>
                      <a:endParaRPr lang="en-US"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Calibri"/>
                          <a:ea typeface="Calibri"/>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112</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14</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lstStyle/>
          <a:p>
            <a:r>
              <a:rPr lang="en-US" b="1" dirty="0">
                <a:effectLst/>
              </a:rPr>
              <a:t>NOTE:</a:t>
            </a:r>
            <a:endParaRPr lang="en-US" dirty="0">
              <a:effectLst/>
            </a:endParaRPr>
          </a:p>
        </p:txBody>
      </p:sp>
      <p:sp>
        <p:nvSpPr>
          <p:cNvPr id="3" name="Content Placeholder 2"/>
          <p:cNvSpPr>
            <a:spLocks noGrp="1"/>
          </p:cNvSpPr>
          <p:nvPr>
            <p:ph idx="1"/>
          </p:nvPr>
        </p:nvSpPr>
        <p:spPr/>
        <p:txBody>
          <a:bodyPr>
            <a:normAutofit/>
          </a:bodyPr>
          <a:lstStyle/>
          <a:p>
            <a:r>
              <a:rPr lang="en-US" dirty="0"/>
              <a:t>This change in grade is </a:t>
            </a:r>
            <a:r>
              <a:rPr lang="en-US" dirty="0">
                <a:solidFill>
                  <a:srgbClr val="FF0000"/>
                </a:solidFill>
              </a:rPr>
              <a:t>only applicable for written script </a:t>
            </a:r>
            <a:r>
              <a:rPr lang="en-US" dirty="0" smtClean="0">
                <a:solidFill>
                  <a:srgbClr val="FF0000"/>
                </a:solidFill>
              </a:rPr>
              <a:t>assessment</a:t>
            </a:r>
            <a:r>
              <a:rPr lang="en-US" dirty="0" smtClean="0"/>
              <a:t>, not </a:t>
            </a:r>
            <a:r>
              <a:rPr lang="en-US" dirty="0"/>
              <a:t>for other two compartments where </a:t>
            </a:r>
            <a:r>
              <a:rPr lang="en-US" dirty="0">
                <a:solidFill>
                  <a:srgbClr val="FF0000"/>
                </a:solidFill>
              </a:rPr>
              <a:t>13 is still recoverable marks</a:t>
            </a:r>
            <a:r>
              <a:rPr lang="en-US" dirty="0"/>
              <a:t>. </a:t>
            </a:r>
          </a:p>
          <a:p>
            <a:pPr marL="82296" indent="0">
              <a:buNone/>
            </a:pPr>
            <a:r>
              <a:rPr lang="en-US" dirty="0"/>
              <a:t> </a:t>
            </a:r>
            <a:endParaRPr lang="en-US" dirty="0" smtClean="0"/>
          </a:p>
          <a:p>
            <a:r>
              <a:rPr lang="en-US" dirty="0" smtClean="0"/>
              <a:t>Now the students who will qualify in the written will </a:t>
            </a:r>
            <a:r>
              <a:rPr lang="en-US" dirty="0"/>
              <a:t>require </a:t>
            </a:r>
            <a:r>
              <a:rPr lang="en-US" dirty="0">
                <a:solidFill>
                  <a:srgbClr val="FF0000"/>
                </a:solidFill>
              </a:rPr>
              <a:t>29.5</a:t>
            </a:r>
            <a:r>
              <a:rPr lang="en-US" dirty="0"/>
              <a:t> </a:t>
            </a:r>
            <a:r>
              <a:rPr lang="en-US" dirty="0" smtClean="0"/>
              <a:t>total </a:t>
            </a:r>
            <a:r>
              <a:rPr lang="en-US" dirty="0"/>
              <a:t>in the next two </a:t>
            </a:r>
            <a:r>
              <a:rPr lang="en-US" dirty="0" smtClean="0"/>
              <a:t>compartments (Clinical + Practical) </a:t>
            </a:r>
            <a:r>
              <a:rPr lang="en-US" dirty="0"/>
              <a:t>to pass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667000"/>
            <a:ext cx="7498080" cy="1143000"/>
          </a:xfrm>
        </p:spPr>
        <p:txBody>
          <a:bodyPr>
            <a:noAutofit/>
          </a:bodyPr>
          <a:lstStyle/>
          <a:p>
            <a:pPr algn="ctr"/>
            <a:r>
              <a:rPr lang="en-US" sz="8800" dirty="0" smtClean="0"/>
              <a:t>Thank You All</a:t>
            </a:r>
            <a:endParaRPr lang="en-US" sz="8800" dirty="0"/>
          </a:p>
        </p:txBody>
      </p:sp>
    </p:spTree>
    <p:extLst>
      <p:ext uri="{BB962C8B-B14F-4D97-AF65-F5344CB8AC3E}">
        <p14:creationId xmlns:p14="http://schemas.microsoft.com/office/powerpoint/2010/main" val="3080724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7620000" cy="4572000"/>
          </a:xfrm>
        </p:spPr>
        <p:txBody>
          <a:bodyPr>
            <a:normAutofit fontScale="90000"/>
          </a:bodyPr>
          <a:lstStyle/>
          <a:p>
            <a:r>
              <a:rPr lang="en-US" b="1" dirty="0" smtClean="0">
                <a:effectLst/>
              </a:rPr>
              <a:t>Introduction</a:t>
            </a:r>
            <a:r>
              <a:rPr lang="en-US" b="1" dirty="0">
                <a:effectLst/>
              </a:rPr>
              <a:t>:</a:t>
            </a:r>
            <a:r>
              <a:rPr lang="en-US" dirty="0">
                <a:effectLst/>
              </a:rPr>
              <a:t/>
            </a:r>
            <a:br>
              <a:rPr lang="en-US" dirty="0">
                <a:effectLst/>
              </a:rPr>
            </a:br>
            <a:r>
              <a:rPr lang="en-US" sz="3600" dirty="0">
                <a:effectLst/>
                <a:latin typeface="+mn-lt"/>
              </a:rPr>
              <a:t>Last 3 years FCPS-II, Preliminary FCPS-II and FCPS (final) written script result assessment </a:t>
            </a:r>
            <a:r>
              <a:rPr lang="en-US" sz="3600" dirty="0" smtClean="0">
                <a:effectLst/>
                <a:latin typeface="+mn-lt"/>
              </a:rPr>
              <a:t>was </a:t>
            </a:r>
            <a:r>
              <a:rPr lang="en-US" sz="3600" dirty="0">
                <a:effectLst/>
                <a:latin typeface="+mn-lt"/>
              </a:rPr>
              <a:t>done for the candidates who scored </a:t>
            </a:r>
            <a:r>
              <a:rPr lang="en-US" sz="3600" dirty="0" smtClean="0">
                <a:effectLst/>
                <a:latin typeface="+mn-lt"/>
              </a:rPr>
              <a:t>13 </a:t>
            </a:r>
            <a:r>
              <a:rPr lang="en-US" sz="3600" dirty="0">
                <a:effectLst/>
                <a:latin typeface="+mn-lt"/>
              </a:rPr>
              <a:t>but less than </a:t>
            </a:r>
            <a:r>
              <a:rPr lang="en-US" sz="3600" dirty="0" smtClean="0">
                <a:effectLst/>
                <a:latin typeface="+mn-lt"/>
              </a:rPr>
              <a:t>14-grade. (</a:t>
            </a:r>
            <a:r>
              <a:rPr lang="en-US" sz="3600" dirty="0">
                <a:effectLst/>
                <a:latin typeface="+mn-lt"/>
              </a:rPr>
              <a:t>these students are enrolled for next steps of examination in written result)</a:t>
            </a:r>
            <a:br>
              <a:rPr lang="en-US" sz="3600" dirty="0">
                <a:effectLst/>
                <a:latin typeface="+mn-lt"/>
              </a:rPr>
            </a:br>
            <a:endParaRPr lang="en-US" dirty="0">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effectLst/>
              </a:rPr>
              <a:t>Observation</a:t>
            </a:r>
            <a:r>
              <a:rPr lang="en-US" b="1" dirty="0" smtClean="0"/>
              <a:t>:</a:t>
            </a:r>
            <a:endParaRPr lang="en-US" dirty="0"/>
          </a:p>
        </p:txBody>
      </p:sp>
      <p:sp>
        <p:nvSpPr>
          <p:cNvPr id="14" name="Content Placeholder 13"/>
          <p:cNvSpPr>
            <a:spLocks noGrp="1"/>
          </p:cNvSpPr>
          <p:nvPr>
            <p:ph idx="1"/>
          </p:nvPr>
        </p:nvSpPr>
        <p:spPr/>
        <p:txBody>
          <a:bodyPr>
            <a:normAutofit fontScale="92500" lnSpcReduction="10000"/>
          </a:bodyPr>
          <a:lstStyle/>
          <a:p>
            <a:pPr algn="just">
              <a:buFont typeface="Wingdings" pitchFamily="2" charset="2"/>
              <a:buChar char="§"/>
            </a:pPr>
            <a:r>
              <a:rPr lang="en-US" dirty="0" smtClean="0">
                <a:solidFill>
                  <a:schemeClr val="tx2">
                    <a:lumMod val="75000"/>
                  </a:schemeClr>
                </a:solidFill>
              </a:rPr>
              <a:t>Less than </a:t>
            </a:r>
            <a:r>
              <a:rPr lang="en-US" dirty="0" smtClean="0">
                <a:solidFill>
                  <a:srgbClr val="FF0000"/>
                </a:solidFill>
              </a:rPr>
              <a:t>2.5%</a:t>
            </a:r>
            <a:r>
              <a:rPr lang="en-US" dirty="0" smtClean="0">
                <a:solidFill>
                  <a:schemeClr val="tx2">
                    <a:lumMod val="75000"/>
                  </a:schemeClr>
                </a:solidFill>
              </a:rPr>
              <a:t> only could succeed in the final exit. More than </a:t>
            </a:r>
            <a:r>
              <a:rPr lang="en-US" dirty="0" smtClean="0">
                <a:solidFill>
                  <a:srgbClr val="FF0000"/>
                </a:solidFill>
              </a:rPr>
              <a:t>70%</a:t>
            </a:r>
            <a:r>
              <a:rPr lang="en-US" dirty="0" smtClean="0">
                <a:solidFill>
                  <a:schemeClr val="tx2">
                    <a:lumMod val="75000"/>
                  </a:schemeClr>
                </a:solidFill>
              </a:rPr>
              <a:t> candidates score between (13-14).</a:t>
            </a:r>
          </a:p>
          <a:p>
            <a:pPr algn="just">
              <a:buFont typeface="Wingdings" pitchFamily="2" charset="2"/>
              <a:buChar char="§"/>
            </a:pPr>
            <a:r>
              <a:rPr lang="en-US" dirty="0" smtClean="0">
                <a:solidFill>
                  <a:schemeClr val="tx2">
                    <a:lumMod val="75000"/>
                  </a:schemeClr>
                </a:solidFill>
              </a:rPr>
              <a:t>Proposal of exclusion of grade 13 candidates from next step enrollment were discussed in Examination Committee then sent to Executive Committee, BCPS. </a:t>
            </a:r>
          </a:p>
          <a:p>
            <a:pPr algn="just">
              <a:buFont typeface="Wingdings" pitchFamily="2" charset="2"/>
              <a:buChar char="§"/>
            </a:pPr>
            <a:r>
              <a:rPr lang="en-US" dirty="0" smtClean="0">
                <a:solidFill>
                  <a:schemeClr val="tx2">
                    <a:lumMod val="75000"/>
                  </a:schemeClr>
                </a:solidFill>
              </a:rPr>
              <a:t>Executive Committee assessed the whole matter and send to Council for final decision.</a:t>
            </a:r>
            <a:endParaRPr lang="en-US"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effectLst/>
              </a:rPr>
              <a:t>Observation</a:t>
            </a:r>
            <a:r>
              <a:rPr lang="en-US" b="1" dirty="0" smtClean="0"/>
              <a:t>:</a:t>
            </a:r>
            <a:endParaRPr lang="en-US" dirty="0"/>
          </a:p>
        </p:txBody>
      </p:sp>
      <p:sp>
        <p:nvSpPr>
          <p:cNvPr id="5" name="Content Placeholder 4"/>
          <p:cNvSpPr>
            <a:spLocks noGrp="1"/>
          </p:cNvSpPr>
          <p:nvPr>
            <p:ph idx="1"/>
          </p:nvPr>
        </p:nvSpPr>
        <p:spPr>
          <a:xfrm>
            <a:off x="1066800" y="1447800"/>
            <a:ext cx="7866888" cy="4800600"/>
          </a:xfrm>
        </p:spPr>
        <p:txBody>
          <a:bodyPr/>
          <a:lstStyle/>
          <a:p>
            <a:r>
              <a:rPr lang="en-US" dirty="0" smtClean="0">
                <a:solidFill>
                  <a:schemeClr val="tx2">
                    <a:lumMod val="75000"/>
                  </a:schemeClr>
                </a:solidFill>
              </a:rPr>
              <a:t>It was discussed in the Council and decision was taken that , for a very negligible percentage of students, who score 13-grade in written can cross final exit.</a:t>
            </a:r>
          </a:p>
          <a:p>
            <a:r>
              <a:rPr lang="en-US" dirty="0" smtClean="0">
                <a:solidFill>
                  <a:schemeClr val="tx2">
                    <a:lumMod val="75000"/>
                  </a:schemeClr>
                </a:solidFill>
              </a:rPr>
              <a:t>So, the lowest recoverable grade </a:t>
            </a:r>
            <a:r>
              <a:rPr lang="en-US" dirty="0">
                <a:solidFill>
                  <a:schemeClr val="tx2">
                    <a:lumMod val="75000"/>
                  </a:schemeClr>
                </a:solidFill>
              </a:rPr>
              <a:t>i</a:t>
            </a:r>
            <a:r>
              <a:rPr lang="en-US" dirty="0" smtClean="0">
                <a:solidFill>
                  <a:schemeClr val="tx2">
                    <a:lumMod val="75000"/>
                  </a:schemeClr>
                </a:solidFill>
              </a:rPr>
              <a:t>s set at 14 with effect from July, 2013.</a:t>
            </a:r>
            <a:endParaRPr lang="en-US"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b="1" dirty="0" smtClean="0">
                <a:effectLst/>
              </a:rPr>
              <a:t>Observation</a:t>
            </a:r>
            <a:r>
              <a:rPr lang="en-US" b="1" dirty="0" smtClean="0"/>
              <a:t>:</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4" name="Content Placeholder 3"/>
          <p:cNvSpPr>
            <a:spLocks noGrp="1"/>
          </p:cNvSpPr>
          <p:nvPr>
            <p:ph idx="1"/>
          </p:nvPr>
        </p:nvSpPr>
        <p:spPr>
          <a:xfrm>
            <a:off x="1435608" y="990600"/>
            <a:ext cx="7498080" cy="5257800"/>
          </a:xfrm>
        </p:spPr>
        <p:txBody>
          <a:bodyPr/>
          <a:lstStyle/>
          <a:p>
            <a:pPr algn="just"/>
            <a:r>
              <a:rPr lang="en-US" dirty="0" smtClean="0">
                <a:solidFill>
                  <a:schemeClr val="tx2">
                    <a:lumMod val="75000"/>
                  </a:schemeClr>
                </a:solidFill>
              </a:rPr>
              <a:t>As you know, there are 3 compartment of FCPS-II, Preliminary FCPS-II and FCPS (final) examinations. Compartments are -</a:t>
            </a:r>
          </a:p>
          <a:p>
            <a:pPr lvl="6" algn="just"/>
            <a:r>
              <a:rPr lang="en-US" sz="2800" dirty="0" smtClean="0">
                <a:solidFill>
                  <a:srgbClr val="FF0000"/>
                </a:solidFill>
              </a:rPr>
              <a:t>Written</a:t>
            </a:r>
          </a:p>
          <a:p>
            <a:pPr lvl="6" algn="just"/>
            <a:r>
              <a:rPr lang="en-US" sz="2800" dirty="0" smtClean="0">
                <a:solidFill>
                  <a:srgbClr val="FF0000"/>
                </a:solidFill>
              </a:rPr>
              <a:t>Clinical</a:t>
            </a:r>
          </a:p>
          <a:p>
            <a:pPr lvl="6" algn="just"/>
            <a:r>
              <a:rPr lang="en-US" sz="2800" dirty="0" smtClean="0">
                <a:solidFill>
                  <a:srgbClr val="FF0000"/>
                </a:solidFill>
              </a:rPr>
              <a:t>Practical</a:t>
            </a:r>
          </a:p>
          <a:p>
            <a:pPr algn="just"/>
            <a:r>
              <a:rPr lang="en-US" dirty="0" smtClean="0">
                <a:solidFill>
                  <a:schemeClr val="tx2">
                    <a:lumMod val="75000"/>
                  </a:schemeClr>
                </a:solidFill>
              </a:rPr>
              <a:t>Each compartment require pass grade 15 total (3×15) 45 . A candidate can pass if he secures 43.5 because still we have 1.5 president’s grace mark.</a:t>
            </a:r>
            <a:endParaRPr lang="en-US"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Examples</a:t>
            </a:r>
            <a:r>
              <a:rPr lang="en-US" b="1" dirty="0"/>
              <a:t>:</a:t>
            </a:r>
            <a:r>
              <a:rPr lang="en-US" dirty="0"/>
              <a:t/>
            </a:r>
            <a:br>
              <a:rPr lang="en-US" dirty="0"/>
            </a:br>
            <a:endParaRPr lang="en-US" dirty="0"/>
          </a:p>
        </p:txBody>
      </p:sp>
      <p:sp>
        <p:nvSpPr>
          <p:cNvPr id="3" name="Content Placeholder 2"/>
          <p:cNvSpPr>
            <a:spLocks noGrp="1"/>
          </p:cNvSpPr>
          <p:nvPr>
            <p:ph idx="1"/>
          </p:nvPr>
        </p:nvSpPr>
        <p:spPr>
          <a:xfrm>
            <a:off x="1219200" y="1341437"/>
            <a:ext cx="7696200" cy="5135563"/>
          </a:xfrm>
        </p:spPr>
        <p:txBody>
          <a:bodyPr>
            <a:normAutofit fontScale="92500" lnSpcReduction="20000"/>
          </a:bodyPr>
          <a:lstStyle/>
          <a:p>
            <a:pPr lvl="0"/>
            <a:r>
              <a:rPr lang="en-US" dirty="0"/>
              <a:t>Written				=	14</a:t>
            </a:r>
          </a:p>
          <a:p>
            <a:r>
              <a:rPr lang="en-US" dirty="0" smtClean="0"/>
              <a:t>Clinical</a:t>
            </a:r>
            <a:r>
              <a:rPr lang="en-US" dirty="0"/>
              <a:t>:	</a:t>
            </a:r>
          </a:p>
          <a:p>
            <a:pPr>
              <a:buNone/>
            </a:pPr>
            <a:r>
              <a:rPr lang="en-US" dirty="0" smtClean="0"/>
              <a:t>	Short </a:t>
            </a:r>
            <a:r>
              <a:rPr lang="en-US" dirty="0"/>
              <a:t>Case + Long Case	=	14</a:t>
            </a:r>
          </a:p>
          <a:p>
            <a:r>
              <a:rPr lang="en-US" dirty="0" smtClean="0"/>
              <a:t>OSPE </a:t>
            </a:r>
            <a:r>
              <a:rPr lang="en-US" dirty="0"/>
              <a:t>+ Oral			</a:t>
            </a:r>
            <a:r>
              <a:rPr lang="en-US" u="sng" dirty="0"/>
              <a:t>=	15.5	</a:t>
            </a:r>
            <a:endParaRPr lang="en-US" dirty="0"/>
          </a:p>
          <a:p>
            <a:pPr lvl="1">
              <a:buNone/>
            </a:pPr>
            <a:r>
              <a:rPr lang="en-US" b="1" dirty="0" smtClean="0"/>
              <a:t>							</a:t>
            </a:r>
            <a:r>
              <a:rPr lang="en-US" b="1" dirty="0" smtClean="0">
                <a:solidFill>
                  <a:srgbClr val="FF0000"/>
                </a:solidFill>
              </a:rPr>
              <a:t>43.5 + 1.5=Pass</a:t>
            </a:r>
          </a:p>
          <a:p>
            <a:pPr lvl="1">
              <a:buNone/>
            </a:pPr>
            <a:endParaRPr lang="en-US" dirty="0"/>
          </a:p>
          <a:p>
            <a:pPr lvl="0"/>
            <a:r>
              <a:rPr lang="en-US" dirty="0"/>
              <a:t>Written				</a:t>
            </a:r>
            <a:r>
              <a:rPr lang="en-US" dirty="0" smtClean="0"/>
              <a:t>=</a:t>
            </a:r>
            <a:r>
              <a:rPr lang="en-US" dirty="0"/>
              <a:t>	15</a:t>
            </a:r>
          </a:p>
          <a:p>
            <a:r>
              <a:rPr lang="en-US" dirty="0"/>
              <a:t>Clinical:	</a:t>
            </a:r>
          </a:p>
          <a:p>
            <a:pPr>
              <a:buNone/>
            </a:pPr>
            <a:r>
              <a:rPr lang="en-US" dirty="0" smtClean="0"/>
              <a:t>	Short </a:t>
            </a:r>
            <a:r>
              <a:rPr lang="en-US" dirty="0"/>
              <a:t>Case + Long Case	=	13.5</a:t>
            </a:r>
          </a:p>
          <a:p>
            <a:r>
              <a:rPr lang="en-US" dirty="0" smtClean="0"/>
              <a:t>OSPE </a:t>
            </a:r>
            <a:r>
              <a:rPr lang="en-US" dirty="0"/>
              <a:t>+ Oral			</a:t>
            </a:r>
            <a:r>
              <a:rPr lang="en-US" u="sng" dirty="0"/>
              <a:t>=	15	</a:t>
            </a:r>
            <a:endParaRPr lang="en-US" dirty="0"/>
          </a:p>
          <a:p>
            <a:pPr lvl="1">
              <a:buNone/>
            </a:pPr>
            <a:r>
              <a:rPr lang="en-US" b="1" dirty="0" smtClean="0"/>
              <a:t>						</a:t>
            </a:r>
            <a:r>
              <a:rPr lang="en-US" b="1" dirty="0" smtClean="0">
                <a:solidFill>
                  <a:srgbClr val="FF0000"/>
                </a:solidFill>
              </a:rPr>
              <a:t>43.5 + </a:t>
            </a:r>
            <a:r>
              <a:rPr lang="en-US" b="1" dirty="0">
                <a:solidFill>
                  <a:srgbClr val="FF0000"/>
                </a:solidFill>
              </a:rPr>
              <a:t>1.5=Pass</a:t>
            </a:r>
            <a:endParaRPr lang="en-US" dirty="0">
              <a:solidFill>
                <a:srgbClr val="FF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792162"/>
          </a:xfrm>
        </p:spPr>
        <p:txBody>
          <a:bodyPr/>
          <a:lstStyle/>
          <a:p>
            <a:r>
              <a:rPr lang="en-US" b="1" dirty="0" smtClean="0">
                <a:effectLst/>
              </a:rPr>
              <a:t>Examples</a:t>
            </a:r>
            <a:r>
              <a:rPr lang="en-US" b="1" dirty="0" smtClean="0"/>
              <a:t>:</a:t>
            </a:r>
            <a:endParaRPr lang="en-US" dirty="0"/>
          </a:p>
        </p:txBody>
      </p:sp>
      <p:sp>
        <p:nvSpPr>
          <p:cNvPr id="3" name="Content Placeholder 2"/>
          <p:cNvSpPr>
            <a:spLocks noGrp="1"/>
          </p:cNvSpPr>
          <p:nvPr>
            <p:ph idx="1"/>
          </p:nvPr>
        </p:nvSpPr>
        <p:spPr>
          <a:xfrm>
            <a:off x="990600" y="1219200"/>
            <a:ext cx="8001000" cy="5486400"/>
          </a:xfrm>
        </p:spPr>
        <p:txBody>
          <a:bodyPr>
            <a:normAutofit fontScale="92500" lnSpcReduction="10000"/>
          </a:bodyPr>
          <a:lstStyle/>
          <a:p>
            <a:pPr lvl="0"/>
            <a:r>
              <a:rPr lang="en-US" dirty="0"/>
              <a:t>Written				=	13.5</a:t>
            </a:r>
          </a:p>
          <a:p>
            <a:r>
              <a:rPr lang="en-US" dirty="0"/>
              <a:t>Clinical:	</a:t>
            </a:r>
          </a:p>
          <a:p>
            <a:pPr>
              <a:buNone/>
            </a:pPr>
            <a:r>
              <a:rPr lang="en-US" dirty="0" smtClean="0"/>
              <a:t>	Short </a:t>
            </a:r>
            <a:r>
              <a:rPr lang="en-US" dirty="0"/>
              <a:t>Case + Long Case	=	15</a:t>
            </a:r>
          </a:p>
          <a:p>
            <a:r>
              <a:rPr lang="en-US" dirty="0" smtClean="0"/>
              <a:t>OSPE </a:t>
            </a:r>
            <a:r>
              <a:rPr lang="en-US" dirty="0"/>
              <a:t>+ Oral			</a:t>
            </a:r>
            <a:r>
              <a:rPr lang="en-US" u="sng" dirty="0"/>
              <a:t>=	15	</a:t>
            </a:r>
            <a:endParaRPr lang="en-US" dirty="0"/>
          </a:p>
          <a:p>
            <a:pPr lvl="1">
              <a:buNone/>
            </a:pPr>
            <a:r>
              <a:rPr lang="en-US" b="1" dirty="0" smtClean="0"/>
              <a:t>							</a:t>
            </a:r>
            <a:r>
              <a:rPr lang="en-US" b="1" dirty="0" smtClean="0">
                <a:solidFill>
                  <a:srgbClr val="FF0000"/>
                </a:solidFill>
              </a:rPr>
              <a:t>43.5 + 1.5=Pass</a:t>
            </a:r>
            <a:endParaRPr lang="en-US" dirty="0">
              <a:solidFill>
                <a:srgbClr val="FF0000"/>
              </a:solidFill>
            </a:endParaRPr>
          </a:p>
          <a:p>
            <a:pPr lvl="0"/>
            <a:endParaRPr lang="en-US" dirty="0" smtClean="0"/>
          </a:p>
          <a:p>
            <a:pPr lvl="0"/>
            <a:r>
              <a:rPr lang="en-US" dirty="0" smtClean="0"/>
              <a:t>Written</a:t>
            </a:r>
            <a:r>
              <a:rPr lang="en-US" dirty="0"/>
              <a:t>				=	13</a:t>
            </a:r>
          </a:p>
          <a:p>
            <a:r>
              <a:rPr lang="en-US" dirty="0"/>
              <a:t>Clinical:	</a:t>
            </a:r>
          </a:p>
          <a:p>
            <a:pPr>
              <a:buNone/>
            </a:pPr>
            <a:r>
              <a:rPr lang="en-US" dirty="0" smtClean="0"/>
              <a:t>	Short </a:t>
            </a:r>
            <a:r>
              <a:rPr lang="en-US" dirty="0"/>
              <a:t>Case + Long Case	=	16 / 15</a:t>
            </a:r>
          </a:p>
          <a:p>
            <a:r>
              <a:rPr lang="en-US" dirty="0" smtClean="0"/>
              <a:t>OSPE </a:t>
            </a:r>
            <a:r>
              <a:rPr lang="en-US" dirty="0"/>
              <a:t>+ Oral			</a:t>
            </a:r>
            <a:r>
              <a:rPr lang="en-US" u="sng" dirty="0"/>
              <a:t>=	14.5 / 15.5	</a:t>
            </a:r>
            <a:endParaRPr lang="en-US" dirty="0"/>
          </a:p>
          <a:p>
            <a:pPr>
              <a:buNone/>
            </a:pPr>
            <a:r>
              <a:rPr lang="en-US" b="1" dirty="0" smtClean="0"/>
              <a:t>			</a:t>
            </a:r>
            <a:r>
              <a:rPr lang="en-US" b="1" dirty="0" smtClean="0">
                <a:solidFill>
                  <a:srgbClr val="FF0000"/>
                </a:solidFill>
              </a:rPr>
              <a:t>43.5 </a:t>
            </a:r>
            <a:r>
              <a:rPr lang="en-US" b="1" dirty="0">
                <a:solidFill>
                  <a:srgbClr val="FF0000"/>
                </a:solidFill>
              </a:rPr>
              <a:t>+ 1.5=Pass </a:t>
            </a:r>
            <a:r>
              <a:rPr lang="en-US" b="1" dirty="0" smtClean="0">
                <a:solidFill>
                  <a:srgbClr val="FF0000"/>
                </a:solidFill>
              </a:rPr>
              <a:t>(Very rare &lt;2.5</a:t>
            </a:r>
            <a:r>
              <a:rPr lang="en-US" b="1" dirty="0">
                <a:solidFill>
                  <a:srgbClr val="FF0000"/>
                </a:solidFill>
              </a:rPr>
              <a:t>%)</a:t>
            </a:r>
            <a:endParaRPr lang="en-US" dirty="0">
              <a:solidFill>
                <a:srgbClr val="FF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944562"/>
          </a:xfrm>
        </p:spPr>
        <p:txBody>
          <a:bodyPr/>
          <a:lstStyle/>
          <a:p>
            <a:r>
              <a:rPr lang="en-US" b="1" dirty="0" smtClean="0">
                <a:effectLst/>
              </a:rPr>
              <a:t>Examples:</a:t>
            </a:r>
            <a:endParaRPr lang="en-US" dirty="0">
              <a:effectLst/>
            </a:endParaRPr>
          </a:p>
        </p:txBody>
      </p:sp>
      <p:sp>
        <p:nvSpPr>
          <p:cNvPr id="3" name="Content Placeholder 2"/>
          <p:cNvSpPr>
            <a:spLocks noGrp="1"/>
          </p:cNvSpPr>
          <p:nvPr>
            <p:ph idx="1"/>
          </p:nvPr>
        </p:nvSpPr>
        <p:spPr>
          <a:xfrm>
            <a:off x="949036" y="1524000"/>
            <a:ext cx="8229600" cy="5059363"/>
          </a:xfrm>
        </p:spPr>
        <p:txBody>
          <a:bodyPr>
            <a:normAutofit fontScale="77500" lnSpcReduction="20000"/>
          </a:bodyPr>
          <a:lstStyle/>
          <a:p>
            <a:pPr lvl="0"/>
            <a:r>
              <a:rPr lang="en-US" dirty="0"/>
              <a:t>Written				=	13</a:t>
            </a:r>
          </a:p>
          <a:p>
            <a:r>
              <a:rPr lang="en-US" dirty="0"/>
              <a:t>Clinical:	</a:t>
            </a:r>
          </a:p>
          <a:p>
            <a:pPr>
              <a:buNone/>
            </a:pPr>
            <a:r>
              <a:rPr lang="en-US" dirty="0" smtClean="0"/>
              <a:t>	Short </a:t>
            </a:r>
            <a:r>
              <a:rPr lang="en-US" dirty="0"/>
              <a:t>Case + Long Case	</a:t>
            </a:r>
            <a:r>
              <a:rPr lang="en-US" dirty="0" smtClean="0"/>
              <a:t>	=</a:t>
            </a:r>
            <a:r>
              <a:rPr lang="en-US" dirty="0"/>
              <a:t>	14/15</a:t>
            </a:r>
          </a:p>
          <a:p>
            <a:r>
              <a:rPr lang="en-US" dirty="0" smtClean="0"/>
              <a:t>OSPE </a:t>
            </a:r>
            <a:r>
              <a:rPr lang="en-US" dirty="0"/>
              <a:t>+ Oral			=	15 / 14</a:t>
            </a:r>
          </a:p>
          <a:p>
            <a:pPr>
              <a:buNone/>
            </a:pPr>
            <a:r>
              <a:rPr lang="en-US" b="1" dirty="0" smtClean="0"/>
              <a:t>						</a:t>
            </a:r>
            <a:r>
              <a:rPr lang="en-US" b="1" dirty="0" smtClean="0">
                <a:solidFill>
                  <a:srgbClr val="FF0000"/>
                </a:solidFill>
              </a:rPr>
              <a:t>42 </a:t>
            </a:r>
            <a:r>
              <a:rPr lang="en-US" b="1" dirty="0">
                <a:solidFill>
                  <a:srgbClr val="FF0000"/>
                </a:solidFill>
              </a:rPr>
              <a:t>/ 43	</a:t>
            </a:r>
            <a:r>
              <a:rPr lang="en-US" b="1" dirty="0" smtClean="0">
                <a:solidFill>
                  <a:srgbClr val="FF0000"/>
                </a:solidFill>
              </a:rPr>
              <a:t>Fail</a:t>
            </a:r>
            <a:r>
              <a:rPr lang="en-US" dirty="0">
                <a:solidFill>
                  <a:srgbClr val="FF0000"/>
                </a:solidFill>
              </a:rPr>
              <a:t> </a:t>
            </a:r>
          </a:p>
          <a:p>
            <a:pPr lvl="0"/>
            <a:endParaRPr lang="en-US" dirty="0" smtClean="0"/>
          </a:p>
          <a:p>
            <a:pPr lvl="0"/>
            <a:r>
              <a:rPr lang="en-US" dirty="0" smtClean="0"/>
              <a:t>Written</a:t>
            </a:r>
            <a:r>
              <a:rPr lang="en-US" dirty="0"/>
              <a:t>				=	14</a:t>
            </a:r>
          </a:p>
          <a:p>
            <a:r>
              <a:rPr lang="en-US" dirty="0"/>
              <a:t>Clinical:	</a:t>
            </a:r>
          </a:p>
          <a:p>
            <a:pPr>
              <a:buNone/>
            </a:pPr>
            <a:r>
              <a:rPr lang="en-US" dirty="0" smtClean="0"/>
              <a:t>	Short </a:t>
            </a:r>
            <a:r>
              <a:rPr lang="en-US" dirty="0"/>
              <a:t>Case + Long Case	</a:t>
            </a:r>
            <a:r>
              <a:rPr lang="en-US" dirty="0" smtClean="0"/>
              <a:t>	=</a:t>
            </a:r>
            <a:r>
              <a:rPr lang="en-US" dirty="0"/>
              <a:t>	15</a:t>
            </a:r>
          </a:p>
          <a:p>
            <a:r>
              <a:rPr lang="en-US" dirty="0" smtClean="0"/>
              <a:t>OSPE</a:t>
            </a:r>
            <a:r>
              <a:rPr lang="en-US" dirty="0"/>
              <a:t>		8+18		=	13</a:t>
            </a:r>
          </a:p>
          <a:p>
            <a:pPr>
              <a:buNone/>
            </a:pPr>
            <a:r>
              <a:rPr lang="en-US" dirty="0" smtClean="0"/>
              <a:t>	Oral</a:t>
            </a:r>
            <a:r>
              <a:rPr lang="en-US" dirty="0"/>
              <a:t>		12+16		=	14</a:t>
            </a:r>
          </a:p>
          <a:p>
            <a:pPr>
              <a:buNone/>
            </a:pPr>
            <a:r>
              <a:rPr lang="en-US" b="1" dirty="0" smtClean="0"/>
              <a:t>						</a:t>
            </a:r>
            <a:r>
              <a:rPr lang="en-US" b="1" dirty="0" smtClean="0">
                <a:solidFill>
                  <a:srgbClr val="FF0000"/>
                </a:solidFill>
              </a:rPr>
              <a:t>42 </a:t>
            </a:r>
            <a:r>
              <a:rPr lang="en-US" b="1" dirty="0">
                <a:solidFill>
                  <a:srgbClr val="FF0000"/>
                </a:solidFill>
              </a:rPr>
              <a:t>/ 43	Fail</a:t>
            </a:r>
            <a:endParaRPr lang="en-US" dirty="0">
              <a:solidFill>
                <a:srgbClr val="FF0000"/>
              </a:solidFill>
            </a:endParaRPr>
          </a:p>
          <a:p>
            <a:pPr>
              <a:buNone/>
            </a:pPr>
            <a:r>
              <a:rPr lang="en-US" b="1" dirty="0" smtClean="0"/>
              <a:t> </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Examples</a:t>
            </a:r>
            <a:r>
              <a:rPr lang="en-US" b="1" dirty="0" smtClean="0"/>
              <a: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Written				=	16.5</a:t>
            </a:r>
          </a:p>
          <a:p>
            <a:r>
              <a:rPr lang="en-US" dirty="0"/>
              <a:t>Clinical:	</a:t>
            </a:r>
          </a:p>
          <a:p>
            <a:pPr>
              <a:buNone/>
            </a:pPr>
            <a:r>
              <a:rPr lang="en-US" dirty="0" smtClean="0"/>
              <a:t>	Short </a:t>
            </a:r>
            <a:r>
              <a:rPr lang="en-US" dirty="0"/>
              <a:t>Case + Long Case	=	14</a:t>
            </a:r>
          </a:p>
          <a:p>
            <a:r>
              <a:rPr lang="en-US" dirty="0" smtClean="0"/>
              <a:t>OSPE </a:t>
            </a:r>
            <a:r>
              <a:rPr lang="en-US" dirty="0"/>
              <a:t>+ Oral			=	13</a:t>
            </a:r>
          </a:p>
          <a:p>
            <a:pPr lvl="1">
              <a:buNone/>
            </a:pPr>
            <a:r>
              <a:rPr lang="en-US" b="1" dirty="0" smtClean="0"/>
              <a:t>							</a:t>
            </a:r>
            <a:r>
              <a:rPr lang="en-US" b="1" dirty="0" smtClean="0">
                <a:solidFill>
                  <a:srgbClr val="FF0000"/>
                </a:solidFill>
              </a:rPr>
              <a:t>43.5 Pass</a:t>
            </a:r>
            <a:endParaRPr lang="en-US" dirty="0">
              <a:solidFill>
                <a:srgbClr val="FF0000"/>
              </a:solidFill>
            </a:endParaRPr>
          </a:p>
          <a:p>
            <a:pPr lvl="0"/>
            <a:r>
              <a:rPr lang="en-US" dirty="0"/>
              <a:t>Written				=	15.5</a:t>
            </a:r>
          </a:p>
          <a:p>
            <a:r>
              <a:rPr lang="en-US" dirty="0"/>
              <a:t>Clinical:	</a:t>
            </a:r>
          </a:p>
          <a:p>
            <a:pPr>
              <a:buNone/>
            </a:pPr>
            <a:r>
              <a:rPr lang="en-US" dirty="0" smtClean="0"/>
              <a:t>	Short </a:t>
            </a:r>
            <a:r>
              <a:rPr lang="en-US" dirty="0"/>
              <a:t>Case + Long Case	=	16.5</a:t>
            </a:r>
          </a:p>
          <a:p>
            <a:r>
              <a:rPr lang="en-US" dirty="0" smtClean="0"/>
              <a:t>OSPE </a:t>
            </a:r>
            <a:r>
              <a:rPr lang="en-US" dirty="0"/>
              <a:t>+ Oral	</a:t>
            </a:r>
            <a:r>
              <a:rPr lang="en-US" dirty="0" smtClean="0"/>
              <a:t>(10+15)</a:t>
            </a:r>
            <a:r>
              <a:rPr lang="en-US" dirty="0"/>
              <a:t>	</a:t>
            </a:r>
            <a:r>
              <a:rPr lang="en-US" dirty="0" smtClean="0"/>
              <a:t>=</a:t>
            </a:r>
            <a:r>
              <a:rPr lang="en-US" dirty="0"/>
              <a:t>	12.5</a:t>
            </a:r>
          </a:p>
          <a:p>
            <a:pPr lvl="1">
              <a:buNone/>
            </a:pPr>
            <a:r>
              <a:rPr lang="en-US" b="1" dirty="0" smtClean="0"/>
              <a:t>							</a:t>
            </a:r>
            <a:r>
              <a:rPr lang="en-US" b="1" dirty="0" smtClean="0">
                <a:solidFill>
                  <a:srgbClr val="FF0000"/>
                </a:solidFill>
              </a:rPr>
              <a:t>44.5 Fail</a:t>
            </a:r>
            <a:endParaRPr lang="en-US" dirty="0">
              <a:solidFill>
                <a:srgbClr val="FF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223</TotalTime>
  <Words>611</Words>
  <Application>Microsoft Office PowerPoint</Application>
  <PresentationFormat>On-screen Show (4:3)</PresentationFormat>
  <Paragraphs>173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Examination Department, BCPS </vt:lpstr>
      <vt:lpstr>Introduction: Last 3 years FCPS-II, Preliminary FCPS-II and FCPS (final) written script result assessment was done for the candidates who scored 13 but less than 14-grade. (these students are enrolled for next steps of examination in written result) </vt:lpstr>
      <vt:lpstr>Observation:</vt:lpstr>
      <vt:lpstr>Observation:</vt:lpstr>
      <vt:lpstr>      Observation:       </vt:lpstr>
      <vt:lpstr>Examples: </vt:lpstr>
      <vt:lpstr>Examples:</vt:lpstr>
      <vt:lpstr>Examples:</vt:lpstr>
      <vt:lpstr>Examples:</vt:lpstr>
      <vt:lpstr>Examples:</vt:lpstr>
      <vt:lpstr>  Your Script (individual): </vt:lpstr>
      <vt:lpstr>Guidelines for Assessment of Written Scripts</vt:lpstr>
      <vt:lpstr>Guidelines for Assessment of Written Scripts</vt:lpstr>
      <vt:lpstr>Guidelines for Assessment of Written Scripts</vt:lpstr>
      <vt:lpstr>PowerPoint Presentation</vt:lpstr>
      <vt:lpstr>Regarding Written Script:</vt:lpstr>
      <vt:lpstr>Example:</vt:lpstr>
      <vt:lpstr>NOTE:</vt:lpstr>
      <vt:lpstr>Thank You All</vt:lpstr>
    </vt:vector>
  </TitlesOfParts>
  <Company>bcps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Department, BCPS</dc:title>
  <dc:creator>prince</dc:creator>
  <cp:lastModifiedBy>Prof. Tarik</cp:lastModifiedBy>
  <cp:revision>45</cp:revision>
  <dcterms:created xsi:type="dcterms:W3CDTF">2013-05-13T07:55:19Z</dcterms:created>
  <dcterms:modified xsi:type="dcterms:W3CDTF">2013-05-23T05:40:39Z</dcterms:modified>
</cp:coreProperties>
</file>